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handoutMasterIdLst>
    <p:handoutMasterId r:id="rId15"/>
  </p:handoutMasterIdLst>
  <p:sldIdLst>
    <p:sldId id="269" r:id="rId2"/>
    <p:sldId id="256" r:id="rId3"/>
    <p:sldId id="265" r:id="rId4"/>
    <p:sldId id="257" r:id="rId5"/>
    <p:sldId id="258" r:id="rId6"/>
    <p:sldId id="259" r:id="rId7"/>
    <p:sldId id="264" r:id="rId8"/>
    <p:sldId id="260" r:id="rId9"/>
    <p:sldId id="261" r:id="rId10"/>
    <p:sldId id="262" r:id="rId11"/>
    <p:sldId id="263" r:id="rId12"/>
    <p:sldId id="268"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2489" autoAdjust="0"/>
  </p:normalViewPr>
  <p:slideViewPr>
    <p:cSldViewPr>
      <p:cViewPr varScale="1">
        <p:scale>
          <a:sx n="36" d="100"/>
          <a:sy n="36" d="100"/>
        </p:scale>
        <p:origin x="-25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D4CE32B-FA65-47BB-9389-931F8130DC45}" type="datetimeFigureOut">
              <a:rPr lang="en-US" smtClean="0"/>
              <a:pPr/>
              <a:t>10/23/2012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721D16F-2313-4D48-AEB9-5FE0233DBB8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F54B5D5-4AD8-453E-A94C-62F5F9ABD8D6}" type="datetimeFigureOut">
              <a:rPr lang="en-US" smtClean="0"/>
              <a:pPr/>
              <a:t>10/23/2012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1D1BC71-CAC7-44FE-9565-CE861DEB26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thedailycafe.com/"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readingessentialsclass.blogspot.com/"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“Three ways to Read a Book” is based on a lesson found in </a:t>
            </a:r>
            <a:r>
              <a:rPr lang="en-US" sz="1200" i="1" kern="1200" dirty="0" smtClean="0">
                <a:solidFill>
                  <a:schemeClr val="tx1"/>
                </a:solidFill>
                <a:latin typeface="+mn-lt"/>
                <a:ea typeface="+mn-ea"/>
                <a:cs typeface="+mn-cs"/>
              </a:rPr>
              <a:t>The Daily 5</a:t>
            </a:r>
            <a:r>
              <a:rPr lang="en-US" sz="1200" kern="1200" dirty="0" smtClean="0">
                <a:solidFill>
                  <a:schemeClr val="tx1"/>
                </a:solidFill>
                <a:latin typeface="+mn-lt"/>
                <a:ea typeface="+mn-ea"/>
                <a:cs typeface="+mn-cs"/>
              </a:rPr>
              <a:t> by Gail Boushey &amp; Joan Moser.  Boushey and Moser are known as “the sisters”.  They have published two books about their reading approach called The Daily 5 and The Café Book .  You can find out additional information about the Sisters at </a:t>
            </a:r>
            <a:r>
              <a:rPr lang="en-US" sz="1200" u="sng" kern="1200" dirty="0" err="1" smtClean="0">
                <a:solidFill>
                  <a:schemeClr val="tx1"/>
                </a:solidFill>
                <a:latin typeface="+mn-lt"/>
                <a:ea typeface="+mn-ea"/>
                <a:cs typeface="+mn-cs"/>
                <a:hlinkClick r:id="rId3"/>
              </a:rPr>
              <a:t>TheDailyCafe</a:t>
            </a:r>
            <a:r>
              <a:rPr lang="en-US" sz="1200" u="sng"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(http://www.thedailycafe.com/).</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 have written about my adaptation of their materials at </a:t>
            </a:r>
            <a:r>
              <a:rPr lang="en-US" sz="1200" u="sng" kern="1200" dirty="0" err="1" smtClean="0">
                <a:solidFill>
                  <a:schemeClr val="tx1"/>
                </a:solidFill>
                <a:latin typeface="+mn-lt"/>
                <a:ea typeface="+mn-ea"/>
                <a:cs typeface="+mn-cs"/>
                <a:hlinkClick r:id="rId4"/>
              </a:rPr>
              <a:t>ReadingEssentialsClass</a:t>
            </a:r>
            <a:r>
              <a:rPr lang="en-US" sz="1200" kern="1200" dirty="0" smtClean="0">
                <a:solidFill>
                  <a:schemeClr val="tx1"/>
                </a:solidFill>
                <a:latin typeface="+mn-lt"/>
                <a:ea typeface="+mn-ea"/>
                <a:cs typeface="+mn-cs"/>
              </a:rPr>
              <a:t>. (http://readingessentialsclass.blogspot.com/).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 have modified the materials for my  middle school readers.  I also tailored the lesson for use with various forms of reading such as magazines and graphic novels.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 teach Three Ways to Read before beginning </a:t>
            </a:r>
            <a:r>
              <a:rPr lang="en-US" sz="1200" i="1" kern="1200" dirty="0" smtClean="0">
                <a:solidFill>
                  <a:schemeClr val="tx1"/>
                </a:solidFill>
                <a:latin typeface="+mn-lt"/>
                <a:ea typeface="+mn-ea"/>
                <a:cs typeface="+mn-cs"/>
              </a:rPr>
              <a:t>Read to Self</a:t>
            </a:r>
            <a:r>
              <a:rPr lang="en-US" sz="1200" kern="1200" dirty="0" smtClean="0">
                <a:solidFill>
                  <a:schemeClr val="tx1"/>
                </a:solidFill>
                <a:latin typeface="+mn-lt"/>
                <a:ea typeface="+mn-ea"/>
                <a:cs typeface="+mn-cs"/>
              </a:rPr>
              <a:t> with my students.  </a:t>
            </a:r>
            <a:r>
              <a:rPr lang="en-US" sz="1200" i="1" kern="1200" dirty="0" smtClean="0">
                <a:solidFill>
                  <a:schemeClr val="tx1"/>
                </a:solidFill>
                <a:latin typeface="+mn-lt"/>
                <a:ea typeface="+mn-ea"/>
                <a:cs typeface="+mn-cs"/>
              </a:rPr>
              <a:t>Read to Self</a:t>
            </a:r>
            <a:r>
              <a:rPr lang="en-US" sz="1200" kern="1200" dirty="0" smtClean="0">
                <a:solidFill>
                  <a:schemeClr val="tx1"/>
                </a:solidFill>
                <a:latin typeface="+mn-lt"/>
                <a:ea typeface="+mn-ea"/>
                <a:cs typeface="+mn-cs"/>
              </a:rPr>
              <a:t> is one of the components of a Daily 5 classroom.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D1BC71-CAC7-44FE-9565-CE861DEB260E}"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can you tell</a:t>
            </a:r>
            <a:r>
              <a:rPr lang="en-US" baseline="0" dirty="0" smtClean="0"/>
              <a:t> from looking at this picture and reading the caption?</a:t>
            </a:r>
          </a:p>
          <a:p>
            <a:endParaRPr lang="en-US" dirty="0" smtClean="0"/>
          </a:p>
          <a:p>
            <a:endParaRPr lang="en-US" dirty="0" smtClean="0"/>
          </a:p>
          <a:p>
            <a:r>
              <a:rPr lang="en-US" b="1" dirty="0" smtClean="0"/>
              <a:t>Action:  </a:t>
            </a:r>
            <a:r>
              <a:rPr lang="en-US" b="0" dirty="0" smtClean="0"/>
              <a:t>Two adults are skiing and investigating an avalanche.  It may</a:t>
            </a:r>
            <a:r>
              <a:rPr lang="en-US" b="0" baseline="0" dirty="0" smtClean="0"/>
              <a:t> be Doug </a:t>
            </a:r>
            <a:r>
              <a:rPr lang="en-US" b="0" baseline="0" dirty="0" err="1" smtClean="0"/>
              <a:t>Driskell</a:t>
            </a:r>
            <a:r>
              <a:rPr lang="en-US" b="0" baseline="0" dirty="0" smtClean="0"/>
              <a:t> and Mike </a:t>
            </a:r>
            <a:r>
              <a:rPr lang="en-US" b="0" baseline="0" dirty="0" err="1" smtClean="0"/>
              <a:t>Ferrera</a:t>
            </a:r>
            <a:r>
              <a:rPr lang="en-US" b="0" baseline="0" dirty="0" smtClean="0"/>
              <a:t> from the earlier pictures.</a:t>
            </a:r>
            <a:endParaRPr lang="en-US" b="1" dirty="0"/>
          </a:p>
        </p:txBody>
      </p:sp>
      <p:sp>
        <p:nvSpPr>
          <p:cNvPr id="4" name="Slide Number Placeholder 3"/>
          <p:cNvSpPr>
            <a:spLocks noGrp="1"/>
          </p:cNvSpPr>
          <p:nvPr>
            <p:ph type="sldNum" sz="quarter" idx="10"/>
          </p:nvPr>
        </p:nvSpPr>
        <p:spPr/>
        <p:txBody>
          <a:bodyPr/>
          <a:lstStyle/>
          <a:p>
            <a:fld id="{41D1BC71-CAC7-44FE-9565-CE861DEB260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Conclusion</a:t>
            </a:r>
          </a:p>
          <a:p>
            <a:endParaRPr lang="en-US" dirty="0" smtClean="0"/>
          </a:p>
          <a:p>
            <a:r>
              <a:rPr lang="en-US" dirty="0" smtClean="0"/>
              <a:t>You should be thinking about what you are reading no matter which type of reading you  are doing.  The purpose of reading is to make meaning from the words and pictures.  Remembering what you read is also an important part of the reading process.</a:t>
            </a:r>
          </a:p>
          <a:p>
            <a:endParaRPr lang="en-US" dirty="0" smtClean="0"/>
          </a:p>
          <a:p>
            <a:r>
              <a:rPr lang="en-US" dirty="0" smtClean="0"/>
              <a:t>Whatever type of reading</a:t>
            </a:r>
            <a:r>
              <a:rPr lang="en-US" baseline="0" dirty="0" smtClean="0"/>
              <a:t> you are doing, it is important to understand and remember what the words are telling you.</a:t>
            </a:r>
            <a:endParaRPr lang="en-US" dirty="0" smtClean="0"/>
          </a:p>
          <a:p>
            <a:endParaRPr lang="en-US" dirty="0"/>
          </a:p>
        </p:txBody>
      </p:sp>
      <p:sp>
        <p:nvSpPr>
          <p:cNvPr id="4" name="Slide Number Placeholder 3"/>
          <p:cNvSpPr>
            <a:spLocks noGrp="1"/>
          </p:cNvSpPr>
          <p:nvPr>
            <p:ph type="sldNum" sz="quarter" idx="10"/>
          </p:nvPr>
        </p:nvSpPr>
        <p:spPr/>
        <p:txBody>
          <a:bodyPr/>
          <a:lstStyle/>
          <a:p>
            <a:fld id="{41D1BC71-CAC7-44FE-9565-CE861DEB260E}"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lesson is taught in one session prior to beginning the Read to Self activity with my middle school students.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 have found that middle school readers benefit from this lesson.  My students are struggling readers and they are typically functioning at a lower reading level than their peers.  This lesson helps them to understand that there are different types of reading.  The different types of reading call for different skills and approaches. It also encourages</a:t>
            </a:r>
            <a:r>
              <a:rPr lang="en-US" sz="1200" kern="1200" baseline="0" dirty="0" smtClean="0">
                <a:solidFill>
                  <a:schemeClr val="tx1"/>
                </a:solidFill>
                <a:latin typeface="+mn-lt"/>
                <a:ea typeface="+mn-ea"/>
                <a:cs typeface="+mn-cs"/>
              </a:rPr>
              <a:t> them to use the pictures and the text to help them understand and remember what they read.</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Many people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are “fake readers”.   During reading time, fake readers appear to be reading but they are actually just faking it.   They might be looking</a:t>
            </a:r>
            <a:r>
              <a:rPr lang="en-US" sz="1200" kern="1200" baseline="0" dirty="0" smtClean="0">
                <a:solidFill>
                  <a:schemeClr val="tx1"/>
                </a:solidFill>
                <a:latin typeface="+mn-lt"/>
                <a:ea typeface="+mn-ea"/>
                <a:cs typeface="+mn-cs"/>
              </a:rPr>
              <a:t> are the book, t</a:t>
            </a:r>
            <a:r>
              <a:rPr lang="en-US" sz="1200" kern="1200" dirty="0" smtClean="0">
                <a:solidFill>
                  <a:schemeClr val="tx1"/>
                </a:solidFill>
                <a:latin typeface="+mn-lt"/>
                <a:ea typeface="+mn-ea"/>
                <a:cs typeface="+mn-cs"/>
              </a:rPr>
              <a:t>urning pages and being very convincing.  Even if they are looking at the words on the page, it is fake reading if they are not understanding the text and making meaning out of it.  Students always identify with the concept of fake reading.  </a:t>
            </a:r>
          </a:p>
          <a:p>
            <a:endParaRPr lang="en-US" dirty="0"/>
          </a:p>
        </p:txBody>
      </p:sp>
      <p:sp>
        <p:nvSpPr>
          <p:cNvPr id="4" name="Slide Number Placeholder 3"/>
          <p:cNvSpPr>
            <a:spLocks noGrp="1"/>
          </p:cNvSpPr>
          <p:nvPr>
            <p:ph type="sldNum" sz="quarter" idx="10"/>
          </p:nvPr>
        </p:nvSpPr>
        <p:spPr/>
        <p:txBody>
          <a:bodyPr/>
          <a:lstStyle/>
          <a:p>
            <a:fld id="{41D1BC71-CAC7-44FE-9565-CE861DEB260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three ways a reader may approach a book are</a:t>
            </a:r>
          </a:p>
          <a:p>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Read and talk about the pictures</a:t>
            </a:r>
            <a:endParaRPr lang="en-US"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Pictures often carry much of a story’s meaning so it is important to read them</a:t>
            </a:r>
          </a:p>
          <a:p>
            <a:pPr lvl="1"/>
            <a:endParaRPr lang="en-US" sz="1200" kern="1200" dirty="0" smtClean="0">
              <a:solidFill>
                <a:schemeClr val="tx1"/>
              </a:solidFill>
              <a:latin typeface="+mn-lt"/>
              <a:ea typeface="+mn-ea"/>
              <a:cs typeface="+mn-cs"/>
            </a:endParaRPr>
          </a:p>
          <a:p>
            <a:pPr lvl="1"/>
            <a:endParaRPr lang="en-US" sz="12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Read the words</a:t>
            </a:r>
            <a:endParaRPr lang="en-US"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Reading the words means more than just looking at the words.  It also involves understanding what is happening in the book.  If there are no pictures, we must visualize in our minds what is happening in the story.</a:t>
            </a:r>
          </a:p>
          <a:p>
            <a:pPr lvl="1"/>
            <a:endParaRPr lang="en-US" sz="1200" kern="1200" dirty="0" smtClean="0">
              <a:solidFill>
                <a:schemeClr val="tx1"/>
              </a:solidFill>
              <a:latin typeface="+mn-lt"/>
              <a:ea typeface="+mn-ea"/>
              <a:cs typeface="+mn-cs"/>
            </a:endParaRPr>
          </a:p>
          <a:p>
            <a:pPr lvl="1"/>
            <a:endParaRPr lang="en-US" sz="12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Retell a previously read book</a:t>
            </a:r>
            <a:r>
              <a:rPr lang="en-US" sz="1200" kern="1200" dirty="0" smtClean="0">
                <a:solidFill>
                  <a:schemeClr val="tx1"/>
                </a:solidFill>
                <a:latin typeface="+mn-lt"/>
                <a:ea typeface="+mn-ea"/>
                <a:cs typeface="+mn-cs"/>
              </a:rPr>
              <a:t>. </a:t>
            </a:r>
          </a:p>
          <a:p>
            <a:pPr lvl="1"/>
            <a:r>
              <a:rPr lang="en-US" sz="1200" kern="1200" dirty="0" smtClean="0">
                <a:solidFill>
                  <a:schemeClr val="tx1"/>
                </a:solidFill>
                <a:latin typeface="+mn-lt"/>
                <a:ea typeface="+mn-ea"/>
                <a:cs typeface="+mn-cs"/>
              </a:rPr>
              <a:t>We use our memories of the story and pictures to retell what we had read.  The pictures can be the ones in the book or the ones in our mind that we visualized as we read the passage.</a:t>
            </a:r>
          </a:p>
          <a:p>
            <a:endParaRPr lang="en-US" dirty="0"/>
          </a:p>
        </p:txBody>
      </p:sp>
      <p:sp>
        <p:nvSpPr>
          <p:cNvPr id="4" name="Slide Number Placeholder 3"/>
          <p:cNvSpPr>
            <a:spLocks noGrp="1"/>
          </p:cNvSpPr>
          <p:nvPr>
            <p:ph type="sldNum" sz="quarter" idx="10"/>
          </p:nvPr>
        </p:nvSpPr>
        <p:spPr/>
        <p:txBody>
          <a:bodyPr/>
          <a:lstStyle/>
          <a:p>
            <a:fld id="{41D1BC71-CAC7-44FE-9565-CE861DEB260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Reading the words means more than just looking at the words.  It also involves understanding what the words are saying.  If there are no pictures, we must visualize in our minds what is happening in the story.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While you are reading, you should be picturing what you are reading in your mind.  This is called visual imagery.  Visual imagery will help you understand what is happening in the story.  Visualizing will also help you remember what is happening.  You will not get the end of the page and ask yourself, “What did I just read?”  By visualizing you will be making pictures or a movie of the action you are reading about.</a:t>
            </a:r>
          </a:p>
          <a:p>
            <a:r>
              <a:rPr lang="en-US" sz="1200" kern="1200" dirty="0" smtClean="0">
                <a:solidFill>
                  <a:schemeClr val="tx1"/>
                </a:solidFill>
                <a:latin typeface="+mn-lt"/>
                <a:ea typeface="+mn-ea"/>
                <a:cs typeface="+mn-cs"/>
              </a:rPr>
              <a:t>Look at the passage on this slide.  What are words that you could picture in your mind?  </a:t>
            </a:r>
          </a:p>
          <a:p>
            <a:r>
              <a:rPr lang="en-US" sz="1200" kern="1200" dirty="0" smtClean="0">
                <a:solidFill>
                  <a:schemeClr val="tx1"/>
                </a:solidFill>
                <a:latin typeface="+mn-lt"/>
                <a:ea typeface="+mn-ea"/>
                <a:cs typeface="+mn-cs"/>
              </a:rPr>
              <a:t>	Bed</a:t>
            </a:r>
          </a:p>
          <a:p>
            <a:r>
              <a:rPr lang="en-US" sz="1200" kern="1200" dirty="0" smtClean="0">
                <a:solidFill>
                  <a:schemeClr val="tx1"/>
                </a:solidFill>
                <a:latin typeface="+mn-lt"/>
                <a:ea typeface="+mn-ea"/>
                <a:cs typeface="+mn-cs"/>
              </a:rPr>
              <a:t>	Fingers</a:t>
            </a:r>
          </a:p>
          <a:p>
            <a:r>
              <a:rPr lang="en-US" sz="1200" kern="1200" dirty="0" smtClean="0">
                <a:solidFill>
                  <a:schemeClr val="tx1"/>
                </a:solidFill>
                <a:latin typeface="+mn-lt"/>
                <a:ea typeface="+mn-ea"/>
                <a:cs typeface="+mn-cs"/>
              </a:rPr>
              <a:t>	Prim</a:t>
            </a:r>
          </a:p>
          <a:p>
            <a:r>
              <a:rPr lang="en-US" sz="1200" kern="1200" dirty="0" smtClean="0">
                <a:solidFill>
                  <a:schemeClr val="tx1"/>
                </a:solidFill>
                <a:latin typeface="+mn-lt"/>
                <a:ea typeface="+mn-ea"/>
                <a:cs typeface="+mn-cs"/>
              </a:rPr>
              <a:t>	Mattress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Now put these pictures together with the action described in the paragraph.  </a:t>
            </a:r>
          </a:p>
          <a:p>
            <a:r>
              <a:rPr lang="en-US" sz="1200" kern="1200" dirty="0" smtClean="0">
                <a:solidFill>
                  <a:schemeClr val="tx1"/>
                </a:solidFill>
                <a:latin typeface="+mn-lt"/>
                <a:ea typeface="+mn-ea"/>
                <a:cs typeface="+mn-cs"/>
              </a:rPr>
              <a:t>	Wake up</a:t>
            </a:r>
          </a:p>
          <a:p>
            <a:r>
              <a:rPr lang="en-US" sz="1200" kern="1200" dirty="0" smtClean="0">
                <a:solidFill>
                  <a:schemeClr val="tx1"/>
                </a:solidFill>
                <a:latin typeface="+mn-lt"/>
                <a:ea typeface="+mn-ea"/>
                <a:cs typeface="+mn-cs"/>
              </a:rPr>
              <a:t>	Fingers stretch out</a:t>
            </a:r>
          </a:p>
          <a:p>
            <a:r>
              <a:rPr lang="en-US" sz="1200" kern="1200" dirty="0" smtClean="0">
                <a:solidFill>
                  <a:schemeClr val="tx1"/>
                </a:solidFill>
                <a:latin typeface="+mn-lt"/>
                <a:ea typeface="+mn-ea"/>
                <a:cs typeface="+mn-cs"/>
              </a:rPr>
              <a:t>	Climbed in with our mother</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Make a movie in your mind of the speaker waking up and reaching her fingers across the rough mattress for her sister and finding that she is gone.</a:t>
            </a:r>
          </a:p>
          <a:p>
            <a:endParaRPr lang="en-US" dirty="0"/>
          </a:p>
        </p:txBody>
      </p:sp>
      <p:sp>
        <p:nvSpPr>
          <p:cNvPr id="4" name="Slide Number Placeholder 3"/>
          <p:cNvSpPr>
            <a:spLocks noGrp="1"/>
          </p:cNvSpPr>
          <p:nvPr>
            <p:ph type="sldNum" sz="quarter" idx="10"/>
          </p:nvPr>
        </p:nvSpPr>
        <p:spPr/>
        <p:txBody>
          <a:bodyPr/>
          <a:lstStyle/>
          <a:p>
            <a:fld id="{41D1BC71-CAC7-44FE-9565-CE861DEB260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Retelling a book that we have already read is a way to read a book.  We remember the pictures and the visualizing we had done when we were reading the story.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We can retell the story to someone after we have finished a book.  But we can also stop and retell during the book.  Retelling to yourself is a great strategy to make sure you understand the story.  If there are parts you cannot remember, it is good to quickly look back and see if you missed some important details.</a:t>
            </a:r>
          </a:p>
          <a:p>
            <a:endParaRPr lang="en-US" dirty="0"/>
          </a:p>
        </p:txBody>
      </p:sp>
      <p:sp>
        <p:nvSpPr>
          <p:cNvPr id="4" name="Slide Number Placeholder 3"/>
          <p:cNvSpPr>
            <a:spLocks noGrp="1"/>
          </p:cNvSpPr>
          <p:nvPr>
            <p:ph type="sldNum" sz="quarter" idx="10"/>
          </p:nvPr>
        </p:nvSpPr>
        <p:spPr/>
        <p:txBody>
          <a:bodyPr/>
          <a:lstStyle/>
          <a:p>
            <a:fld id="{41D1BC71-CAC7-44FE-9565-CE861DEB260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When you are reading the pictures, it is important not to just look at the pictures and flip to the next page with taking time to think about what you are seeing.  You must think and stop and make meaning of the pictures.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 are going to practice this skill with the following pictures.  These pictures are from a story in National Geographic for Kids titled Ski Patrol: Always on Alert for Avalanche Safety.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After you have read</a:t>
            </a:r>
            <a:r>
              <a:rPr lang="en-US" sz="1200" kern="1200" baseline="0" dirty="0" smtClean="0">
                <a:solidFill>
                  <a:schemeClr val="tx1"/>
                </a:solidFill>
                <a:latin typeface="+mn-lt"/>
                <a:ea typeface="+mn-ea"/>
                <a:cs typeface="+mn-cs"/>
              </a:rPr>
              <a:t> the pictures, you can read the article to see how much meaning you were able to get just from the pictures.  If you look at the pictures carefully and think about what you see, it can make the reading of the text more meaningful.  Read the article after going through the pictures in the following slides.  See how much more you can understand and remember after you have carefully thought about the pictures.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Ski Patrol:  Always on Alert for Avalanche Safety. http://kids.nationalgeographic.com/kids/stories/animalsnature/avalanche/</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D1BC71-CAC7-44FE-9565-CE861DEB260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can you tell</a:t>
            </a:r>
            <a:r>
              <a:rPr lang="en-US" baseline="0" dirty="0" smtClean="0"/>
              <a:t> from looking at this picture and reading the caption?</a:t>
            </a:r>
          </a:p>
          <a:p>
            <a:endParaRPr lang="en-US" baseline="0" dirty="0" smtClean="0"/>
          </a:p>
          <a:p>
            <a:r>
              <a:rPr lang="en-US" b="1" baseline="0" dirty="0" smtClean="0"/>
              <a:t>Season</a:t>
            </a:r>
            <a:r>
              <a:rPr lang="en-US" baseline="0" dirty="0" smtClean="0"/>
              <a:t>-winter</a:t>
            </a:r>
          </a:p>
          <a:p>
            <a:endParaRPr lang="en-US" baseline="0" dirty="0" smtClean="0"/>
          </a:p>
          <a:p>
            <a:r>
              <a:rPr lang="en-US" b="1" baseline="0" dirty="0" smtClean="0"/>
              <a:t>Location-</a:t>
            </a:r>
            <a:r>
              <a:rPr lang="en-US" baseline="0" dirty="0" smtClean="0"/>
              <a:t>Aspen, Colorado</a:t>
            </a:r>
          </a:p>
          <a:p>
            <a:r>
              <a:rPr lang="en-US" baseline="0" dirty="0" smtClean="0"/>
              <a:t>              Rocky Mountains</a:t>
            </a:r>
          </a:p>
          <a:p>
            <a:endParaRPr lang="en-US" baseline="0" dirty="0" smtClean="0"/>
          </a:p>
          <a:p>
            <a:r>
              <a:rPr lang="en-US" b="1" baseline="0" dirty="0" smtClean="0"/>
              <a:t>The man-</a:t>
            </a:r>
            <a:r>
              <a:rPr lang="en-US" baseline="0" dirty="0" smtClean="0"/>
              <a:t>Doug </a:t>
            </a:r>
            <a:r>
              <a:rPr lang="en-US" baseline="0" dirty="0" err="1" smtClean="0"/>
              <a:t>Driskell</a:t>
            </a:r>
            <a:r>
              <a:rPr lang="en-US" baseline="0" dirty="0" smtClean="0"/>
              <a:t>-an older adult</a:t>
            </a:r>
          </a:p>
          <a:p>
            <a:r>
              <a:rPr lang="en-US" baseline="0" dirty="0" smtClean="0"/>
              <a:t>                    White Cross on his jacket so he must be a member of the ski patrol</a:t>
            </a:r>
          </a:p>
          <a:p>
            <a:endParaRPr lang="en-US" baseline="0" dirty="0" smtClean="0"/>
          </a:p>
          <a:p>
            <a:r>
              <a:rPr lang="en-US" b="1" baseline="0" dirty="0" smtClean="0"/>
              <a:t>Action:  </a:t>
            </a:r>
            <a:r>
              <a:rPr lang="en-US" b="0" baseline="0" dirty="0" smtClean="0"/>
              <a:t>Doug </a:t>
            </a:r>
            <a:r>
              <a:rPr lang="en-US" b="0" baseline="0" dirty="0" err="1" smtClean="0"/>
              <a:t>Driskell</a:t>
            </a:r>
            <a:r>
              <a:rPr lang="en-US" b="0" baseline="0" dirty="0" smtClean="0"/>
              <a:t> is investigating an avalanche near a ski area</a:t>
            </a:r>
            <a:endParaRPr lang="en-US" b="1" dirty="0"/>
          </a:p>
        </p:txBody>
      </p:sp>
      <p:sp>
        <p:nvSpPr>
          <p:cNvPr id="4" name="Slide Number Placeholder 3"/>
          <p:cNvSpPr>
            <a:spLocks noGrp="1"/>
          </p:cNvSpPr>
          <p:nvPr>
            <p:ph type="sldNum" sz="quarter" idx="10"/>
          </p:nvPr>
        </p:nvSpPr>
        <p:spPr/>
        <p:txBody>
          <a:bodyPr/>
          <a:lstStyle/>
          <a:p>
            <a:fld id="{41D1BC71-CAC7-44FE-9565-CE861DEB260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can you tell</a:t>
            </a:r>
            <a:r>
              <a:rPr lang="en-US" baseline="0" dirty="0" smtClean="0"/>
              <a:t> from looking at this picture and reading the caption?</a:t>
            </a:r>
          </a:p>
          <a:p>
            <a:endParaRPr lang="en-US" dirty="0" smtClean="0"/>
          </a:p>
          <a:p>
            <a:r>
              <a:rPr lang="en-US" b="1" dirty="0" smtClean="0"/>
              <a:t>Location:  </a:t>
            </a:r>
            <a:r>
              <a:rPr lang="en-US" dirty="0" smtClean="0"/>
              <a:t>In the snow of the mountains</a:t>
            </a:r>
          </a:p>
          <a:p>
            <a:endParaRPr lang="en-US" dirty="0" smtClean="0"/>
          </a:p>
          <a:p>
            <a:r>
              <a:rPr lang="en-US" b="1" dirty="0" smtClean="0"/>
              <a:t>Dog:  </a:t>
            </a:r>
            <a:r>
              <a:rPr lang="en-US" b="0" dirty="0" smtClean="0"/>
              <a:t>The dog looks like a German Shepherd who is labeled</a:t>
            </a:r>
            <a:r>
              <a:rPr lang="en-US" b="0" baseline="0" dirty="0" smtClean="0"/>
              <a:t> a search dog.  </a:t>
            </a:r>
            <a:endParaRPr lang="en-US" b="1" dirty="0" smtClean="0"/>
          </a:p>
          <a:p>
            <a:endParaRPr lang="en-US" dirty="0" smtClean="0"/>
          </a:p>
          <a:p>
            <a:r>
              <a:rPr lang="en-US" b="1" dirty="0" smtClean="0"/>
              <a:t>Action:</a:t>
            </a:r>
            <a:r>
              <a:rPr lang="en-US" b="1" baseline="0" dirty="0" smtClean="0"/>
              <a:t> </a:t>
            </a:r>
            <a:r>
              <a:rPr lang="en-US" dirty="0" smtClean="0"/>
              <a:t>It looks like the dog is digging</a:t>
            </a:r>
            <a:r>
              <a:rPr lang="en-US" baseline="0" dirty="0" smtClean="0"/>
              <a:t> in the snow for a possible victim.  The dog handler has the white cross on his jacket too so he must be a member of the ski patrol.</a:t>
            </a:r>
            <a:endParaRPr lang="en-US" dirty="0"/>
          </a:p>
        </p:txBody>
      </p:sp>
      <p:sp>
        <p:nvSpPr>
          <p:cNvPr id="4" name="Slide Number Placeholder 3"/>
          <p:cNvSpPr>
            <a:spLocks noGrp="1"/>
          </p:cNvSpPr>
          <p:nvPr>
            <p:ph type="sldNum" sz="quarter" idx="10"/>
          </p:nvPr>
        </p:nvSpPr>
        <p:spPr/>
        <p:txBody>
          <a:bodyPr/>
          <a:lstStyle/>
          <a:p>
            <a:fld id="{41D1BC71-CAC7-44FE-9565-CE861DEB260E}"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can you tell</a:t>
            </a:r>
            <a:r>
              <a:rPr lang="en-US" baseline="0" dirty="0" smtClean="0"/>
              <a:t> from looking at this picture and reading the caption?</a:t>
            </a:r>
          </a:p>
          <a:p>
            <a:endParaRPr lang="en-US" dirty="0" smtClean="0"/>
          </a:p>
          <a:p>
            <a:r>
              <a:rPr lang="en-US" b="1" dirty="0" smtClean="0"/>
              <a:t>Location:  </a:t>
            </a:r>
            <a:r>
              <a:rPr lang="en-US" b="0" dirty="0" smtClean="0"/>
              <a:t>Still in the snow in the mountains</a:t>
            </a:r>
          </a:p>
          <a:p>
            <a:endParaRPr lang="en-US" b="0" dirty="0" smtClean="0"/>
          </a:p>
          <a:p>
            <a:r>
              <a:rPr lang="en-US" b="1" dirty="0" smtClean="0"/>
              <a:t>Action:  </a:t>
            </a:r>
            <a:r>
              <a:rPr lang="en-US" b="0" dirty="0" smtClean="0"/>
              <a:t>The dog handler, Mike Ferrara, is digging in the</a:t>
            </a:r>
            <a:r>
              <a:rPr lang="en-US" b="0" baseline="0" dirty="0" smtClean="0"/>
              <a:t> avalanche.  There might be someone trapped under the snow.</a:t>
            </a:r>
            <a:endParaRPr lang="en-US" b="1" dirty="0"/>
          </a:p>
        </p:txBody>
      </p:sp>
      <p:sp>
        <p:nvSpPr>
          <p:cNvPr id="4" name="Slide Number Placeholder 3"/>
          <p:cNvSpPr>
            <a:spLocks noGrp="1"/>
          </p:cNvSpPr>
          <p:nvPr>
            <p:ph type="sldNum" sz="quarter" idx="10"/>
          </p:nvPr>
        </p:nvSpPr>
        <p:spPr/>
        <p:txBody>
          <a:bodyPr/>
          <a:lstStyle/>
          <a:p>
            <a:fld id="{41D1BC71-CAC7-44FE-9565-CE861DEB260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CC802DD-7C14-4E91-B8B9-EB5D16C8F2BE}" type="datetime1">
              <a:rPr lang="en-US" smtClean="0"/>
              <a:pPr/>
              <a:t>10/23/2012</a:t>
            </a:fld>
            <a:endParaRPr lang="en-US"/>
          </a:p>
        </p:txBody>
      </p:sp>
      <p:sp>
        <p:nvSpPr>
          <p:cNvPr id="17" name="Footer Placeholder 16"/>
          <p:cNvSpPr>
            <a:spLocks noGrp="1"/>
          </p:cNvSpPr>
          <p:nvPr>
            <p:ph type="ftr" sz="quarter" idx="11"/>
          </p:nvPr>
        </p:nvSpPr>
        <p:spPr/>
        <p:txBody>
          <a:bodyPr/>
          <a:lstStyle/>
          <a:p>
            <a:r>
              <a:rPr lang="en-US" smtClean="0"/>
              <a:t>Benedict Education Solutions Inc., copyright 2012</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8A05696-6FC4-4E0B-98E7-5622D19DC0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B45C2C-750A-46B4-856F-67D8BBF1EDEA}" type="datetime1">
              <a:rPr lang="en-US" smtClean="0"/>
              <a:pPr/>
              <a:t>10/23/2012</a:t>
            </a:fld>
            <a:endParaRPr lang="en-US"/>
          </a:p>
        </p:txBody>
      </p:sp>
      <p:sp>
        <p:nvSpPr>
          <p:cNvPr id="5" name="Footer Placeholder 4"/>
          <p:cNvSpPr>
            <a:spLocks noGrp="1"/>
          </p:cNvSpPr>
          <p:nvPr>
            <p:ph type="ftr" sz="quarter" idx="11"/>
          </p:nvPr>
        </p:nvSpPr>
        <p:spPr/>
        <p:txBody>
          <a:bodyPr/>
          <a:lstStyle/>
          <a:p>
            <a:r>
              <a:rPr lang="en-US" smtClean="0"/>
              <a:t>Benedict Education Solutions Inc., copyright 2012</a:t>
            </a:r>
            <a:endParaRPr lang="en-US"/>
          </a:p>
        </p:txBody>
      </p:sp>
      <p:sp>
        <p:nvSpPr>
          <p:cNvPr id="6" name="Slide Number Placeholder 5"/>
          <p:cNvSpPr>
            <a:spLocks noGrp="1"/>
          </p:cNvSpPr>
          <p:nvPr>
            <p:ph type="sldNum" sz="quarter" idx="12"/>
          </p:nvPr>
        </p:nvSpPr>
        <p:spPr/>
        <p:txBody>
          <a:bodyPr/>
          <a:lstStyle/>
          <a:p>
            <a:fld id="{28A05696-6FC4-4E0B-98E7-5622D19DC0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0CB4CA-59B2-470A-9636-BEF2C31503F3}" type="datetime1">
              <a:rPr lang="en-US" smtClean="0"/>
              <a:pPr/>
              <a:t>10/23/2012</a:t>
            </a:fld>
            <a:endParaRPr lang="en-US"/>
          </a:p>
        </p:txBody>
      </p:sp>
      <p:sp>
        <p:nvSpPr>
          <p:cNvPr id="5" name="Footer Placeholder 4"/>
          <p:cNvSpPr>
            <a:spLocks noGrp="1"/>
          </p:cNvSpPr>
          <p:nvPr>
            <p:ph type="ftr" sz="quarter" idx="11"/>
          </p:nvPr>
        </p:nvSpPr>
        <p:spPr/>
        <p:txBody>
          <a:bodyPr/>
          <a:lstStyle/>
          <a:p>
            <a:r>
              <a:rPr lang="en-US" smtClean="0"/>
              <a:t>Benedict Education Solutions Inc., copyright 2012</a:t>
            </a:r>
            <a:endParaRPr lang="en-US"/>
          </a:p>
        </p:txBody>
      </p:sp>
      <p:sp>
        <p:nvSpPr>
          <p:cNvPr id="6" name="Slide Number Placeholder 5"/>
          <p:cNvSpPr>
            <a:spLocks noGrp="1"/>
          </p:cNvSpPr>
          <p:nvPr>
            <p:ph type="sldNum" sz="quarter" idx="12"/>
          </p:nvPr>
        </p:nvSpPr>
        <p:spPr/>
        <p:txBody>
          <a:bodyPr/>
          <a:lstStyle/>
          <a:p>
            <a:fld id="{28A05696-6FC4-4E0B-98E7-5622D19DC0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4390471-57CE-439B-B857-058355EB4629}" type="datetime1">
              <a:rPr lang="en-US" smtClean="0"/>
              <a:pPr/>
              <a:t>10/23/2012</a:t>
            </a:fld>
            <a:endParaRPr lang="en-US"/>
          </a:p>
        </p:txBody>
      </p:sp>
      <p:sp>
        <p:nvSpPr>
          <p:cNvPr id="5" name="Footer Placeholder 4"/>
          <p:cNvSpPr>
            <a:spLocks noGrp="1"/>
          </p:cNvSpPr>
          <p:nvPr>
            <p:ph type="ftr" sz="quarter" idx="11"/>
          </p:nvPr>
        </p:nvSpPr>
        <p:spPr/>
        <p:txBody>
          <a:bodyPr/>
          <a:lstStyle/>
          <a:p>
            <a:r>
              <a:rPr lang="en-US" smtClean="0"/>
              <a:t>Benedict Education Solutions Inc., copyright 2012</a:t>
            </a:r>
            <a:endParaRPr lang="en-US"/>
          </a:p>
        </p:txBody>
      </p:sp>
      <p:sp>
        <p:nvSpPr>
          <p:cNvPr id="6" name="Slide Number Placeholder 5"/>
          <p:cNvSpPr>
            <a:spLocks noGrp="1"/>
          </p:cNvSpPr>
          <p:nvPr>
            <p:ph type="sldNum" sz="quarter" idx="12"/>
          </p:nvPr>
        </p:nvSpPr>
        <p:spPr/>
        <p:txBody>
          <a:bodyPr/>
          <a:lstStyle/>
          <a:p>
            <a:fld id="{28A05696-6FC4-4E0B-98E7-5622D19DC0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B52684-6CFA-4764-9B07-AE268D7068A5}" type="datetime1">
              <a:rPr lang="en-US" smtClean="0"/>
              <a:pPr/>
              <a:t>10/23/2012</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Benedict Education Solutions Inc., copyright 2012</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8A05696-6FC4-4E0B-98E7-5622D19DC0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DCA49E-B472-4F4E-96CA-AD8357B9048C}" type="datetime1">
              <a:rPr lang="en-US" smtClean="0"/>
              <a:pPr/>
              <a:t>10/23/2012</a:t>
            </a:fld>
            <a:endParaRPr lang="en-US"/>
          </a:p>
        </p:txBody>
      </p:sp>
      <p:sp>
        <p:nvSpPr>
          <p:cNvPr id="6" name="Footer Placeholder 5"/>
          <p:cNvSpPr>
            <a:spLocks noGrp="1"/>
          </p:cNvSpPr>
          <p:nvPr>
            <p:ph type="ftr" sz="quarter" idx="11"/>
          </p:nvPr>
        </p:nvSpPr>
        <p:spPr/>
        <p:txBody>
          <a:bodyPr/>
          <a:lstStyle/>
          <a:p>
            <a:r>
              <a:rPr lang="en-US" smtClean="0"/>
              <a:t>Benedict Education Solutions Inc., copyright 2012</a:t>
            </a:r>
            <a:endParaRPr lang="en-US"/>
          </a:p>
        </p:txBody>
      </p:sp>
      <p:sp>
        <p:nvSpPr>
          <p:cNvPr id="7" name="Slide Number Placeholder 6"/>
          <p:cNvSpPr>
            <a:spLocks noGrp="1"/>
          </p:cNvSpPr>
          <p:nvPr>
            <p:ph type="sldNum" sz="quarter" idx="12"/>
          </p:nvPr>
        </p:nvSpPr>
        <p:spPr/>
        <p:txBody>
          <a:bodyPr/>
          <a:lstStyle/>
          <a:p>
            <a:fld id="{28A05696-6FC4-4E0B-98E7-5622D19DC0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2ADB98A-3CB6-4394-BB1F-C9F414672871}" type="datetime1">
              <a:rPr lang="en-US" smtClean="0"/>
              <a:pPr/>
              <a:t>10/23/2012</a:t>
            </a:fld>
            <a:endParaRPr lang="en-US"/>
          </a:p>
        </p:txBody>
      </p:sp>
      <p:sp>
        <p:nvSpPr>
          <p:cNvPr id="8" name="Footer Placeholder 7"/>
          <p:cNvSpPr>
            <a:spLocks noGrp="1"/>
          </p:cNvSpPr>
          <p:nvPr>
            <p:ph type="ftr" sz="quarter" idx="11"/>
          </p:nvPr>
        </p:nvSpPr>
        <p:spPr/>
        <p:txBody>
          <a:bodyPr/>
          <a:lstStyle/>
          <a:p>
            <a:r>
              <a:rPr lang="en-US" smtClean="0"/>
              <a:t>Benedict Education Solutions Inc., copyright 2012</a:t>
            </a:r>
            <a:endParaRPr lang="en-US"/>
          </a:p>
        </p:txBody>
      </p:sp>
      <p:sp>
        <p:nvSpPr>
          <p:cNvPr id="9" name="Slide Number Placeholder 8"/>
          <p:cNvSpPr>
            <a:spLocks noGrp="1"/>
          </p:cNvSpPr>
          <p:nvPr>
            <p:ph type="sldNum" sz="quarter" idx="12"/>
          </p:nvPr>
        </p:nvSpPr>
        <p:spPr/>
        <p:txBody>
          <a:bodyPr/>
          <a:lstStyle/>
          <a:p>
            <a:fld id="{28A05696-6FC4-4E0B-98E7-5622D19DC0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970738-A4ED-478A-B01C-BFF961CECDA6}" type="datetime1">
              <a:rPr lang="en-US" smtClean="0"/>
              <a:pPr/>
              <a:t>10/23/2012</a:t>
            </a:fld>
            <a:endParaRPr lang="en-US"/>
          </a:p>
        </p:txBody>
      </p:sp>
      <p:sp>
        <p:nvSpPr>
          <p:cNvPr id="4" name="Footer Placeholder 3"/>
          <p:cNvSpPr>
            <a:spLocks noGrp="1"/>
          </p:cNvSpPr>
          <p:nvPr>
            <p:ph type="ftr" sz="quarter" idx="11"/>
          </p:nvPr>
        </p:nvSpPr>
        <p:spPr/>
        <p:txBody>
          <a:bodyPr/>
          <a:lstStyle/>
          <a:p>
            <a:r>
              <a:rPr lang="en-US" smtClean="0"/>
              <a:t>Benedict Education Solutions Inc., copyright 2012</a:t>
            </a:r>
            <a:endParaRPr lang="en-US"/>
          </a:p>
        </p:txBody>
      </p:sp>
      <p:sp>
        <p:nvSpPr>
          <p:cNvPr id="5" name="Slide Number Placeholder 4"/>
          <p:cNvSpPr>
            <a:spLocks noGrp="1"/>
          </p:cNvSpPr>
          <p:nvPr>
            <p:ph type="sldNum" sz="quarter" idx="12"/>
          </p:nvPr>
        </p:nvSpPr>
        <p:spPr/>
        <p:txBody>
          <a:bodyPr/>
          <a:lstStyle/>
          <a:p>
            <a:fld id="{28A05696-6FC4-4E0B-98E7-5622D19DC0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7702D-FF3A-4967-9F22-1B40626E4EBC}" type="datetime1">
              <a:rPr lang="en-US" smtClean="0"/>
              <a:pPr/>
              <a:t>10/23/2012</a:t>
            </a:fld>
            <a:endParaRPr lang="en-US"/>
          </a:p>
        </p:txBody>
      </p:sp>
      <p:sp>
        <p:nvSpPr>
          <p:cNvPr id="3" name="Footer Placeholder 2"/>
          <p:cNvSpPr>
            <a:spLocks noGrp="1"/>
          </p:cNvSpPr>
          <p:nvPr>
            <p:ph type="ftr" sz="quarter" idx="11"/>
          </p:nvPr>
        </p:nvSpPr>
        <p:spPr/>
        <p:txBody>
          <a:bodyPr/>
          <a:lstStyle/>
          <a:p>
            <a:r>
              <a:rPr lang="en-US" smtClean="0"/>
              <a:t>Benedict Education Solutions Inc., copyright 2012</a:t>
            </a:r>
            <a:endParaRPr lang="en-US"/>
          </a:p>
        </p:txBody>
      </p:sp>
      <p:sp>
        <p:nvSpPr>
          <p:cNvPr id="4" name="Slide Number Placeholder 3"/>
          <p:cNvSpPr>
            <a:spLocks noGrp="1"/>
          </p:cNvSpPr>
          <p:nvPr>
            <p:ph type="sldNum" sz="quarter" idx="12"/>
          </p:nvPr>
        </p:nvSpPr>
        <p:spPr/>
        <p:txBody>
          <a:bodyPr/>
          <a:lstStyle/>
          <a:p>
            <a:fld id="{28A05696-6FC4-4E0B-98E7-5622D19DC0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C1BB846-BDA1-4145-8B98-634E766033E0}" type="datetime1">
              <a:rPr lang="en-US" smtClean="0"/>
              <a:pPr/>
              <a:t>10/23/2012</a:t>
            </a:fld>
            <a:endParaRPr lang="en-US"/>
          </a:p>
        </p:txBody>
      </p:sp>
      <p:sp>
        <p:nvSpPr>
          <p:cNvPr id="6" name="Footer Placeholder 5"/>
          <p:cNvSpPr>
            <a:spLocks noGrp="1"/>
          </p:cNvSpPr>
          <p:nvPr>
            <p:ph type="ftr" sz="quarter" idx="11"/>
          </p:nvPr>
        </p:nvSpPr>
        <p:spPr/>
        <p:txBody>
          <a:bodyPr/>
          <a:lstStyle/>
          <a:p>
            <a:r>
              <a:rPr lang="en-US" smtClean="0"/>
              <a:t>Benedict Education Solutions Inc., copyright 2012</a:t>
            </a:r>
            <a:endParaRPr lang="en-US"/>
          </a:p>
        </p:txBody>
      </p:sp>
      <p:sp>
        <p:nvSpPr>
          <p:cNvPr id="7" name="Slide Number Placeholder 6"/>
          <p:cNvSpPr>
            <a:spLocks noGrp="1"/>
          </p:cNvSpPr>
          <p:nvPr>
            <p:ph type="sldNum" sz="quarter" idx="12"/>
          </p:nvPr>
        </p:nvSpPr>
        <p:spPr/>
        <p:txBody>
          <a:bodyPr/>
          <a:lstStyle/>
          <a:p>
            <a:fld id="{28A05696-6FC4-4E0B-98E7-5622D19DC0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98037E-688B-44D6-A0C7-543AFB22A877}" type="datetime1">
              <a:rPr lang="en-US" smtClean="0"/>
              <a:pPr/>
              <a:t>10/23/2012</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Benedict Education Solutions Inc., copyright 2012</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8A05696-6FC4-4E0B-98E7-5622D19DC0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C3D4F83-33B5-4508-B443-E6BEAD8AA627}" type="datetime1">
              <a:rPr lang="en-US" smtClean="0"/>
              <a:pPr/>
              <a:t>10/23/2012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Benedict Education Solutions Inc., copyright 2012</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8A05696-6FC4-4E0B-98E7-5622D19DC0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for today</a:t>
            </a:r>
            <a:endParaRPr lang="en-US" dirty="0"/>
          </a:p>
        </p:txBody>
      </p:sp>
      <p:sp>
        <p:nvSpPr>
          <p:cNvPr id="3" name="Footer Placeholder 2"/>
          <p:cNvSpPr>
            <a:spLocks noGrp="1"/>
          </p:cNvSpPr>
          <p:nvPr>
            <p:ph type="ftr" sz="quarter" idx="11"/>
          </p:nvPr>
        </p:nvSpPr>
        <p:spPr/>
        <p:txBody>
          <a:bodyPr/>
          <a:lstStyle/>
          <a:p>
            <a:r>
              <a:rPr lang="en-US" smtClean="0"/>
              <a:t>Benedict Education Solutions Inc., copyright 2012</a:t>
            </a:r>
            <a:endParaRPr lang="en-US"/>
          </a:p>
        </p:txBody>
      </p:sp>
      <p:sp>
        <p:nvSpPr>
          <p:cNvPr id="4" name="Content Placeholder 3"/>
          <p:cNvSpPr>
            <a:spLocks noGrp="1"/>
          </p:cNvSpPr>
          <p:nvPr>
            <p:ph sz="quarter" idx="1"/>
          </p:nvPr>
        </p:nvSpPr>
        <p:spPr/>
        <p:txBody>
          <a:bodyPr>
            <a:normAutofit/>
          </a:bodyPr>
          <a:lstStyle/>
          <a:p>
            <a:pPr>
              <a:buNone/>
            </a:pPr>
            <a:r>
              <a:rPr lang="en-US" sz="4800" dirty="0" smtClean="0"/>
              <a:t>Using pictures and captions will  help you understand and remember what you read.</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Pictures (3)</a:t>
            </a:r>
            <a:endParaRPr lang="en-US" dirty="0"/>
          </a:p>
        </p:txBody>
      </p:sp>
      <p:sp>
        <p:nvSpPr>
          <p:cNvPr id="3" name="Text Placeholder 2"/>
          <p:cNvSpPr>
            <a:spLocks noGrp="1"/>
          </p:cNvSpPr>
          <p:nvPr>
            <p:ph type="body" sz="half" idx="2"/>
          </p:nvPr>
        </p:nvSpPr>
        <p:spPr/>
        <p:txBody>
          <a:bodyPr>
            <a:noAutofit/>
          </a:bodyPr>
          <a:lstStyle/>
          <a:p>
            <a:r>
              <a:rPr lang="en-US" sz="2200" dirty="0" smtClean="0">
                <a:latin typeface="+mj-lt"/>
              </a:rPr>
              <a:t>Mike Ferrara just starting a </a:t>
            </a:r>
            <a:r>
              <a:rPr lang="en-US" sz="2200" dirty="0" err="1" smtClean="0">
                <a:latin typeface="+mj-lt"/>
              </a:rPr>
              <a:t>snowpit</a:t>
            </a:r>
            <a:r>
              <a:rPr lang="en-US" sz="2200" dirty="0" smtClean="0">
                <a:latin typeface="+mj-lt"/>
              </a:rPr>
              <a:t> at the fracture line of the Equinox slide.</a:t>
            </a:r>
            <a:endParaRPr lang="en-US" sz="2200" dirty="0">
              <a:latin typeface="+mj-lt"/>
            </a:endParaRPr>
          </a:p>
        </p:txBody>
      </p:sp>
      <p:pic>
        <p:nvPicPr>
          <p:cNvPr id="5" name="Content Placeholder 4" descr="avalanche3.jpg"/>
          <p:cNvPicPr>
            <a:picLocks noGrp="1" noChangeAspect="1"/>
          </p:cNvPicPr>
          <p:nvPr>
            <p:ph type="pic" idx="1"/>
          </p:nvPr>
        </p:nvPicPr>
        <p:blipFill>
          <a:blip r:embed="rId3" cstate="print"/>
          <a:srcRect t="10129" b="10129"/>
          <a:stretch>
            <a:fillRect/>
          </a:stretch>
        </p:blipFill>
        <p:spPr/>
      </p:pic>
      <p:sp>
        <p:nvSpPr>
          <p:cNvPr id="6" name="Footer Placeholder 5"/>
          <p:cNvSpPr>
            <a:spLocks noGrp="1"/>
          </p:cNvSpPr>
          <p:nvPr>
            <p:ph type="ftr" sz="quarter" idx="11"/>
          </p:nvPr>
        </p:nvSpPr>
        <p:spPr/>
        <p:txBody>
          <a:bodyPr/>
          <a:lstStyle/>
          <a:p>
            <a:r>
              <a:rPr lang="en-US" smtClean="0"/>
              <a:t>Benedict Education Solutions Inc., copyright 2012</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Pictures</a:t>
            </a:r>
            <a:endParaRPr lang="en-US" dirty="0"/>
          </a:p>
        </p:txBody>
      </p:sp>
      <p:sp>
        <p:nvSpPr>
          <p:cNvPr id="3" name="Text Placeholder 2"/>
          <p:cNvSpPr>
            <a:spLocks noGrp="1"/>
          </p:cNvSpPr>
          <p:nvPr>
            <p:ph type="body" sz="half" idx="2"/>
          </p:nvPr>
        </p:nvSpPr>
        <p:spPr/>
        <p:txBody>
          <a:bodyPr>
            <a:normAutofit fontScale="92500" lnSpcReduction="20000"/>
          </a:bodyPr>
          <a:lstStyle/>
          <a:p>
            <a:r>
              <a:rPr lang="en-US" sz="2400" dirty="0" smtClean="0">
                <a:latin typeface="+mj-lt"/>
              </a:rPr>
              <a:t>Investigating an avalanche in the backcountry just outside the ski area.</a:t>
            </a:r>
          </a:p>
        </p:txBody>
      </p:sp>
      <p:pic>
        <p:nvPicPr>
          <p:cNvPr id="5" name="Content Placeholder 4" descr="avalanche4.jpg"/>
          <p:cNvPicPr>
            <a:picLocks noGrp="1" noChangeAspect="1"/>
          </p:cNvPicPr>
          <p:nvPr>
            <p:ph type="pic" idx="1"/>
          </p:nvPr>
        </p:nvPicPr>
        <p:blipFill>
          <a:blip r:embed="rId3" cstate="print"/>
          <a:srcRect t="10081" b="10081"/>
          <a:stretch>
            <a:fillRect/>
          </a:stretch>
        </p:blipFill>
        <p:spPr/>
      </p:pic>
      <p:sp>
        <p:nvSpPr>
          <p:cNvPr id="6" name="Footer Placeholder 5"/>
          <p:cNvSpPr>
            <a:spLocks noGrp="1"/>
          </p:cNvSpPr>
          <p:nvPr>
            <p:ph type="ftr" sz="quarter" idx="11"/>
          </p:nvPr>
        </p:nvSpPr>
        <p:spPr/>
        <p:txBody>
          <a:bodyPr/>
          <a:lstStyle/>
          <a:p>
            <a:r>
              <a:rPr lang="en-US" smtClean="0"/>
              <a:t>Benedict Education Solutions Inc., copyright 2012</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Benedict Education Solutions Inc., copyright 2012</a:t>
            </a:r>
            <a:endParaRPr lang="en-US"/>
          </a:p>
        </p:txBody>
      </p:sp>
      <p:sp>
        <p:nvSpPr>
          <p:cNvPr id="4" name="Title 3"/>
          <p:cNvSpPr>
            <a:spLocks noGrp="1"/>
          </p:cNvSpPr>
          <p:nvPr>
            <p:ph type="ctrTitle"/>
          </p:nvPr>
        </p:nvSpPr>
        <p:spPr/>
        <p:txBody>
          <a:bodyPr/>
          <a:lstStyle/>
          <a:p>
            <a:r>
              <a:rPr lang="en-US" dirty="0" smtClean="0"/>
              <a:t>Three Ways to Read a Book</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For Middle School</a:t>
            </a:r>
          </a:p>
        </p:txBody>
      </p:sp>
      <p:sp>
        <p:nvSpPr>
          <p:cNvPr id="2" name="Title 1"/>
          <p:cNvSpPr>
            <a:spLocks noGrp="1"/>
          </p:cNvSpPr>
          <p:nvPr>
            <p:ph type="ctrTitle"/>
          </p:nvPr>
        </p:nvSpPr>
        <p:spPr/>
        <p:txBody>
          <a:bodyPr/>
          <a:lstStyle/>
          <a:p>
            <a:r>
              <a:rPr lang="en-US" dirty="0" smtClean="0"/>
              <a:t>3 Ways to Read A Book</a:t>
            </a:r>
            <a:endParaRPr lang="en-US" dirty="0"/>
          </a:p>
        </p:txBody>
      </p:sp>
      <p:sp>
        <p:nvSpPr>
          <p:cNvPr id="4" name="Footer Placeholder 3"/>
          <p:cNvSpPr>
            <a:spLocks noGrp="1"/>
          </p:cNvSpPr>
          <p:nvPr>
            <p:ph type="ftr" sz="quarter" idx="11"/>
          </p:nvPr>
        </p:nvSpPr>
        <p:spPr/>
        <p:txBody>
          <a:bodyPr/>
          <a:lstStyle/>
          <a:p>
            <a:r>
              <a:rPr lang="en-US" smtClean="0"/>
              <a:t>Benedict Education Solutions Inc., copyright 2012</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Benedict Education Solutions Inc., copyright 2012</a:t>
            </a:r>
            <a:endParaRPr lang="en-US"/>
          </a:p>
        </p:txBody>
      </p:sp>
      <p:pic>
        <p:nvPicPr>
          <p:cNvPr id="1026" name="Picture 2" descr="C:\Documents and Settings\BrenBene\Local Settings\Temporary Internet Files\Content.IE5\GB1A3Y02\MC900440424[1].wmf"/>
          <p:cNvPicPr>
            <a:picLocks noGrp="1" noChangeAspect="1" noChangeArrowheads="1"/>
          </p:cNvPicPr>
          <p:nvPr>
            <p:ph sz="quarter" idx="1"/>
          </p:nvPr>
        </p:nvPicPr>
        <p:blipFill>
          <a:blip r:embed="rId3" cstate="print"/>
          <a:srcRect/>
          <a:stretch>
            <a:fillRect/>
          </a:stretch>
        </p:blipFill>
        <p:spPr bwMode="auto">
          <a:xfrm>
            <a:off x="2895600" y="2286000"/>
            <a:ext cx="3276143" cy="269925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are the 3 Ways to Read A Book?</a:t>
            </a:r>
            <a:endParaRPr lang="en-US" dirty="0"/>
          </a:p>
        </p:txBody>
      </p:sp>
      <p:sp>
        <p:nvSpPr>
          <p:cNvPr id="3" name="Content Placeholder 2"/>
          <p:cNvSpPr>
            <a:spLocks noGrp="1"/>
          </p:cNvSpPr>
          <p:nvPr>
            <p:ph sz="quarter" idx="1"/>
          </p:nvPr>
        </p:nvSpPr>
        <p:spPr/>
        <p:txBody>
          <a:bodyPr>
            <a:normAutofit lnSpcReduction="10000"/>
          </a:bodyPr>
          <a:lstStyle/>
          <a:p>
            <a:pPr algn="ctr"/>
            <a:endParaRPr lang="en-US" sz="4800" dirty="0" smtClean="0"/>
          </a:p>
          <a:p>
            <a:pPr algn="ctr"/>
            <a:r>
              <a:rPr lang="en-US" sz="4800" dirty="0" smtClean="0"/>
              <a:t>WORDS</a:t>
            </a:r>
          </a:p>
          <a:p>
            <a:pPr algn="ctr"/>
            <a:endParaRPr lang="en-US" sz="4800" dirty="0" smtClean="0"/>
          </a:p>
          <a:p>
            <a:pPr algn="ctr"/>
            <a:r>
              <a:rPr lang="en-US" sz="4800" dirty="0" smtClean="0"/>
              <a:t>PICTURES</a:t>
            </a:r>
          </a:p>
          <a:p>
            <a:pPr algn="ctr"/>
            <a:endParaRPr lang="en-US" sz="4800" dirty="0" smtClean="0"/>
          </a:p>
          <a:p>
            <a:pPr algn="ctr"/>
            <a:r>
              <a:rPr lang="en-US" sz="4800" dirty="0" smtClean="0"/>
              <a:t>RETELL</a:t>
            </a:r>
            <a:endParaRPr lang="en-US" sz="4800" dirty="0"/>
          </a:p>
        </p:txBody>
      </p:sp>
      <p:sp>
        <p:nvSpPr>
          <p:cNvPr id="4" name="Footer Placeholder 3"/>
          <p:cNvSpPr>
            <a:spLocks noGrp="1"/>
          </p:cNvSpPr>
          <p:nvPr>
            <p:ph type="ftr" sz="quarter" idx="11"/>
          </p:nvPr>
        </p:nvSpPr>
        <p:spPr/>
        <p:txBody>
          <a:bodyPr/>
          <a:lstStyle/>
          <a:p>
            <a:r>
              <a:rPr lang="en-US" smtClean="0"/>
              <a:t>Benedict Education Solutions Inc., copyright 2012</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Words</a:t>
            </a:r>
            <a:endParaRPr lang="en-US" dirty="0"/>
          </a:p>
        </p:txBody>
      </p:sp>
      <p:sp>
        <p:nvSpPr>
          <p:cNvPr id="3" name="Text Placeholder 2"/>
          <p:cNvSpPr>
            <a:spLocks noGrp="1"/>
          </p:cNvSpPr>
          <p:nvPr>
            <p:ph type="body" idx="2"/>
          </p:nvPr>
        </p:nvSpPr>
        <p:spPr/>
        <p:txBody>
          <a:bodyPr>
            <a:normAutofit/>
          </a:bodyPr>
          <a:lstStyle/>
          <a:p>
            <a:r>
              <a:rPr lang="en-US" sz="2400" dirty="0" smtClean="0"/>
              <a:t>How </a:t>
            </a:r>
          </a:p>
          <a:p>
            <a:r>
              <a:rPr lang="en-US" sz="2400" dirty="0" smtClean="0"/>
              <a:t>To </a:t>
            </a:r>
          </a:p>
          <a:p>
            <a:r>
              <a:rPr lang="en-US" sz="2400" dirty="0" smtClean="0"/>
              <a:t>Read </a:t>
            </a:r>
          </a:p>
          <a:p>
            <a:r>
              <a:rPr lang="en-US" sz="2400" dirty="0" smtClean="0"/>
              <a:t>The </a:t>
            </a:r>
          </a:p>
          <a:p>
            <a:r>
              <a:rPr lang="en-US" sz="2400" dirty="0" smtClean="0"/>
              <a:t>Words…</a:t>
            </a:r>
            <a:endParaRPr lang="en-US" sz="2400" dirty="0"/>
          </a:p>
        </p:txBody>
      </p:sp>
      <p:sp>
        <p:nvSpPr>
          <p:cNvPr id="4" name="Content Placeholder 3"/>
          <p:cNvSpPr>
            <a:spLocks noGrp="1"/>
          </p:cNvSpPr>
          <p:nvPr>
            <p:ph sz="quarter" idx="1"/>
          </p:nvPr>
        </p:nvSpPr>
        <p:spPr/>
        <p:txBody>
          <a:bodyPr>
            <a:normAutofit/>
          </a:bodyPr>
          <a:lstStyle/>
          <a:p>
            <a:r>
              <a:rPr lang="en-US" sz="2400" dirty="0" smtClean="0"/>
              <a:t>From </a:t>
            </a:r>
            <a:r>
              <a:rPr lang="en-US" sz="2400" u="sng" dirty="0" smtClean="0"/>
              <a:t>The Hunger Games </a:t>
            </a:r>
            <a:r>
              <a:rPr lang="en-US" sz="2400" dirty="0" smtClean="0"/>
              <a:t>by Suzanne Collins:</a:t>
            </a:r>
          </a:p>
          <a:p>
            <a:pPr lvl="1"/>
            <a:endParaRPr lang="en-US" sz="2200" dirty="0" smtClean="0"/>
          </a:p>
          <a:p>
            <a:pPr lvl="1"/>
            <a:r>
              <a:rPr lang="en-US" sz="2200" dirty="0" smtClean="0"/>
              <a:t>“When I wake up, the other side of the bed is cold.  My fingers stretch out, seeking Prim’s warmth, but finding only the rough canvas cover of the mattress.  She must have had bad dreams and climbed in with our mother.  Of course, she did.  This is the day of the reaping.” (page 1)</a:t>
            </a:r>
            <a:endParaRPr lang="en-US" sz="2200" dirty="0"/>
          </a:p>
        </p:txBody>
      </p:sp>
      <p:sp>
        <p:nvSpPr>
          <p:cNvPr id="5" name="Footer Placeholder 4"/>
          <p:cNvSpPr>
            <a:spLocks noGrp="1"/>
          </p:cNvSpPr>
          <p:nvPr>
            <p:ph type="ftr" sz="quarter" idx="11"/>
          </p:nvPr>
        </p:nvSpPr>
        <p:spPr/>
        <p:txBody>
          <a:bodyPr/>
          <a:lstStyle/>
          <a:p>
            <a:r>
              <a:rPr lang="en-US" smtClean="0"/>
              <a:t>Benedict Education Solutions Inc., copyright 2012</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Retell</a:t>
            </a:r>
            <a:endParaRPr lang="en-US" dirty="0"/>
          </a:p>
        </p:txBody>
      </p:sp>
      <p:sp>
        <p:nvSpPr>
          <p:cNvPr id="3" name="Text Placeholder 2"/>
          <p:cNvSpPr>
            <a:spLocks noGrp="1"/>
          </p:cNvSpPr>
          <p:nvPr>
            <p:ph type="body" idx="2"/>
          </p:nvPr>
        </p:nvSpPr>
        <p:spPr/>
        <p:txBody>
          <a:bodyPr>
            <a:normAutofit/>
          </a:bodyPr>
          <a:lstStyle/>
          <a:p>
            <a:r>
              <a:rPr lang="en-US" sz="2400" dirty="0" smtClean="0"/>
              <a:t>How </a:t>
            </a:r>
          </a:p>
          <a:p>
            <a:r>
              <a:rPr lang="en-US" sz="2400" dirty="0" smtClean="0"/>
              <a:t>To </a:t>
            </a:r>
          </a:p>
          <a:p>
            <a:r>
              <a:rPr lang="en-US" sz="2400" dirty="0" smtClean="0"/>
              <a:t>Retell</a:t>
            </a:r>
          </a:p>
          <a:p>
            <a:r>
              <a:rPr lang="en-US" sz="2400" dirty="0" smtClean="0"/>
              <a:t>A </a:t>
            </a:r>
          </a:p>
          <a:p>
            <a:r>
              <a:rPr lang="en-US" sz="2400" dirty="0" smtClean="0"/>
              <a:t>Story</a:t>
            </a:r>
            <a:endParaRPr lang="en-US" sz="2400" dirty="0"/>
          </a:p>
        </p:txBody>
      </p:sp>
      <p:sp>
        <p:nvSpPr>
          <p:cNvPr id="4" name="Content Placeholder 3"/>
          <p:cNvSpPr>
            <a:spLocks noGrp="1"/>
          </p:cNvSpPr>
          <p:nvPr>
            <p:ph sz="quarter" idx="1"/>
          </p:nvPr>
        </p:nvSpPr>
        <p:spPr/>
        <p:txBody>
          <a:bodyPr>
            <a:normAutofit fontScale="92500" lnSpcReduction="10000"/>
          </a:bodyPr>
          <a:lstStyle/>
          <a:p>
            <a:r>
              <a:rPr lang="en-US" dirty="0" smtClean="0"/>
              <a:t>A “retelling” from the first paragraph of  </a:t>
            </a:r>
            <a:r>
              <a:rPr lang="en-US" u="sng" dirty="0" smtClean="0"/>
              <a:t>The Hunger Games </a:t>
            </a:r>
            <a:r>
              <a:rPr lang="en-US" dirty="0" smtClean="0"/>
              <a:t>by Suzanne Collins.</a:t>
            </a:r>
          </a:p>
          <a:p>
            <a:pPr lvl="1"/>
            <a:r>
              <a:rPr lang="en-US" dirty="0" smtClean="0"/>
              <a:t>“When I wake up, the other side of the bed is cold.  My fingers stretch out, seeking Prim’s warmth, but finding only the rough canvas cover of the mattress.  She must have had bad dreams and climbed in with our mother.  Of course, she did.  This is the day of the reaping.” (page 1)</a:t>
            </a:r>
          </a:p>
          <a:p>
            <a:pPr lvl="1"/>
            <a:endParaRPr lang="en-US" dirty="0" smtClean="0"/>
          </a:p>
          <a:p>
            <a:pPr lvl="1"/>
            <a:r>
              <a:rPr lang="en-US" dirty="0" smtClean="0"/>
              <a:t>Retelling example: Prim is missing from the bed – I know this because I can feel the cold.  I think I know why she’s gone – it’s because of her bad dreams.  </a:t>
            </a:r>
            <a:endParaRPr lang="en-US" dirty="0"/>
          </a:p>
        </p:txBody>
      </p:sp>
      <p:sp>
        <p:nvSpPr>
          <p:cNvPr id="5" name="Footer Placeholder 4"/>
          <p:cNvSpPr>
            <a:spLocks noGrp="1"/>
          </p:cNvSpPr>
          <p:nvPr>
            <p:ph type="ftr" sz="quarter" idx="11"/>
          </p:nvPr>
        </p:nvSpPr>
        <p:spPr/>
        <p:txBody>
          <a:bodyPr/>
          <a:lstStyle/>
          <a:p>
            <a:r>
              <a:rPr lang="en-US" smtClean="0"/>
              <a:t>Benedict Education Solutions Inc., copyright 2012</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Pictures	</a:t>
            </a:r>
            <a:endParaRPr lang="en-US" dirty="0"/>
          </a:p>
        </p:txBody>
      </p:sp>
      <p:sp>
        <p:nvSpPr>
          <p:cNvPr id="3" name="Text Placeholder 2"/>
          <p:cNvSpPr>
            <a:spLocks noGrp="1"/>
          </p:cNvSpPr>
          <p:nvPr>
            <p:ph type="body" idx="2"/>
          </p:nvPr>
        </p:nvSpPr>
        <p:spPr/>
        <p:txBody>
          <a:bodyPr>
            <a:normAutofit/>
          </a:bodyPr>
          <a:lstStyle/>
          <a:p>
            <a:r>
              <a:rPr lang="en-US" sz="2400" dirty="0" smtClean="0"/>
              <a:t>How</a:t>
            </a:r>
          </a:p>
          <a:p>
            <a:r>
              <a:rPr lang="en-US" sz="2400" dirty="0" smtClean="0"/>
              <a:t>To</a:t>
            </a:r>
          </a:p>
          <a:p>
            <a:r>
              <a:rPr lang="en-US" sz="2400" dirty="0" smtClean="0"/>
              <a:t>Read</a:t>
            </a:r>
          </a:p>
          <a:p>
            <a:r>
              <a:rPr lang="en-US" sz="2400" dirty="0" smtClean="0"/>
              <a:t>The </a:t>
            </a:r>
          </a:p>
          <a:p>
            <a:r>
              <a:rPr lang="en-US" sz="2400" dirty="0" smtClean="0"/>
              <a:t>Pictures</a:t>
            </a:r>
            <a:endParaRPr lang="en-US" sz="2400" dirty="0"/>
          </a:p>
        </p:txBody>
      </p:sp>
      <p:sp>
        <p:nvSpPr>
          <p:cNvPr id="4" name="Content Placeholder 3"/>
          <p:cNvSpPr>
            <a:spLocks noGrp="1"/>
          </p:cNvSpPr>
          <p:nvPr>
            <p:ph sz="quarter" idx="1"/>
          </p:nvPr>
        </p:nvSpPr>
        <p:spPr/>
        <p:txBody>
          <a:bodyPr/>
          <a:lstStyle/>
          <a:p>
            <a:r>
              <a:rPr lang="en-US" dirty="0" smtClean="0"/>
              <a:t>The following 4 pictures are from National Geographic for Kids online. The article that the pictures were taken from is called “Ski Patrol: Always on Alert for Avalanche Safety”.</a:t>
            </a:r>
            <a:endParaRPr lang="en-US" dirty="0"/>
          </a:p>
        </p:txBody>
      </p:sp>
      <p:sp>
        <p:nvSpPr>
          <p:cNvPr id="5" name="Footer Placeholder 4"/>
          <p:cNvSpPr>
            <a:spLocks noGrp="1"/>
          </p:cNvSpPr>
          <p:nvPr>
            <p:ph type="ftr" sz="quarter" idx="11"/>
          </p:nvPr>
        </p:nvSpPr>
        <p:spPr/>
        <p:txBody>
          <a:bodyPr/>
          <a:lstStyle/>
          <a:p>
            <a:r>
              <a:rPr lang="en-US" smtClean="0"/>
              <a:t>Benedict Education Solutions Inc., copyright 2012</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Pictures (1)</a:t>
            </a:r>
            <a:endParaRPr lang="en-US" dirty="0"/>
          </a:p>
        </p:txBody>
      </p:sp>
      <p:sp>
        <p:nvSpPr>
          <p:cNvPr id="3" name="Text Placeholder 2"/>
          <p:cNvSpPr>
            <a:spLocks noGrp="1"/>
          </p:cNvSpPr>
          <p:nvPr>
            <p:ph type="body" sz="half" idx="2"/>
          </p:nvPr>
        </p:nvSpPr>
        <p:spPr/>
        <p:txBody>
          <a:bodyPr>
            <a:normAutofit fontScale="92500" lnSpcReduction="20000"/>
          </a:bodyPr>
          <a:lstStyle/>
          <a:p>
            <a:r>
              <a:rPr lang="en-US" sz="2400" dirty="0" smtClean="0">
                <a:latin typeface="+mj-lt"/>
              </a:rPr>
              <a:t>Doug </a:t>
            </a:r>
            <a:r>
              <a:rPr lang="en-US" sz="2400" dirty="0" err="1" smtClean="0">
                <a:latin typeface="+mj-lt"/>
              </a:rPr>
              <a:t>Driskell</a:t>
            </a:r>
            <a:r>
              <a:rPr lang="en-US" sz="2400" dirty="0" smtClean="0">
                <a:latin typeface="+mj-lt"/>
              </a:rPr>
              <a:t> investigating the Equinox slide just outside the Aspen ski area.</a:t>
            </a:r>
            <a:endParaRPr lang="en-US" sz="2400" dirty="0">
              <a:latin typeface="+mj-lt"/>
            </a:endParaRPr>
          </a:p>
        </p:txBody>
      </p:sp>
      <p:pic>
        <p:nvPicPr>
          <p:cNvPr id="5" name="Content Placeholder 4" descr="avalanche1.jpg"/>
          <p:cNvPicPr>
            <a:picLocks noGrp="1" noChangeAspect="1"/>
          </p:cNvPicPr>
          <p:nvPr>
            <p:ph type="pic" idx="1"/>
          </p:nvPr>
        </p:nvPicPr>
        <p:blipFill>
          <a:blip r:embed="rId3" cstate="print"/>
          <a:srcRect t="10129" b="10129"/>
          <a:stretch>
            <a:fillRect/>
          </a:stretch>
        </p:blipFill>
        <p:spPr/>
      </p:pic>
      <p:sp>
        <p:nvSpPr>
          <p:cNvPr id="6" name="Footer Placeholder 5"/>
          <p:cNvSpPr>
            <a:spLocks noGrp="1"/>
          </p:cNvSpPr>
          <p:nvPr>
            <p:ph type="ftr" sz="quarter" idx="11"/>
          </p:nvPr>
        </p:nvSpPr>
        <p:spPr/>
        <p:txBody>
          <a:bodyPr/>
          <a:lstStyle/>
          <a:p>
            <a:r>
              <a:rPr lang="en-US" smtClean="0"/>
              <a:t>Benedict Education Solutions Inc., copyright 2012</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Pictures (2)</a:t>
            </a:r>
            <a:endParaRPr lang="en-US" dirty="0"/>
          </a:p>
        </p:txBody>
      </p:sp>
      <p:sp>
        <p:nvSpPr>
          <p:cNvPr id="3" name="Text Placeholder 2"/>
          <p:cNvSpPr>
            <a:spLocks noGrp="1"/>
          </p:cNvSpPr>
          <p:nvPr>
            <p:ph type="body" sz="half" idx="2"/>
          </p:nvPr>
        </p:nvSpPr>
        <p:spPr/>
        <p:txBody>
          <a:bodyPr>
            <a:normAutofit fontScale="92500"/>
          </a:bodyPr>
          <a:lstStyle/>
          <a:p>
            <a:r>
              <a:rPr lang="en-US" sz="2400" dirty="0" smtClean="0">
                <a:latin typeface="+mj-lt"/>
              </a:rPr>
              <a:t>Avalanche dog Lhotse with his handler, Michael Ferrara.</a:t>
            </a:r>
            <a:endParaRPr lang="en-US" sz="2400" dirty="0">
              <a:latin typeface="+mj-lt"/>
            </a:endParaRPr>
          </a:p>
        </p:txBody>
      </p:sp>
      <p:pic>
        <p:nvPicPr>
          <p:cNvPr id="5" name="Content Placeholder 4" descr="avalanche2.jpg"/>
          <p:cNvPicPr>
            <a:picLocks noGrp="1" noChangeAspect="1"/>
          </p:cNvPicPr>
          <p:nvPr>
            <p:ph type="pic" idx="1"/>
          </p:nvPr>
        </p:nvPicPr>
        <p:blipFill>
          <a:blip r:embed="rId3" cstate="print"/>
          <a:srcRect t="10129" b="10129"/>
          <a:stretch>
            <a:fillRect/>
          </a:stretch>
        </p:blipFill>
        <p:spPr/>
      </p:pic>
      <p:sp>
        <p:nvSpPr>
          <p:cNvPr id="6" name="Footer Placeholder 5"/>
          <p:cNvSpPr>
            <a:spLocks noGrp="1"/>
          </p:cNvSpPr>
          <p:nvPr>
            <p:ph type="ftr" sz="quarter" idx="11"/>
          </p:nvPr>
        </p:nvSpPr>
        <p:spPr/>
        <p:txBody>
          <a:bodyPr/>
          <a:lstStyle/>
          <a:p>
            <a:r>
              <a:rPr lang="en-US" smtClean="0"/>
              <a:t>Benedict Education Solutions Inc., copyright 2012</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474</TotalTime>
  <Words>1370</Words>
  <Application>Microsoft Office PowerPoint</Application>
  <PresentationFormat>On-screen Show (4:3)</PresentationFormat>
  <Paragraphs>150</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Objective for today</vt:lpstr>
      <vt:lpstr>3 Ways to Read A Book</vt:lpstr>
      <vt:lpstr>Slide 3</vt:lpstr>
      <vt:lpstr>What are the 3 Ways to Read A Book?</vt:lpstr>
      <vt:lpstr>Reading Words</vt:lpstr>
      <vt:lpstr>How to Retell</vt:lpstr>
      <vt:lpstr>Read the Pictures </vt:lpstr>
      <vt:lpstr>Read the Pictures (1)</vt:lpstr>
      <vt:lpstr>Read the Pictures (2)</vt:lpstr>
      <vt:lpstr>Read the Pictures (3)</vt:lpstr>
      <vt:lpstr>Read the Pictures</vt:lpstr>
      <vt:lpstr>Three Ways to Read a Book</vt:lpstr>
    </vt:vector>
  </TitlesOfParts>
  <Company>Hopkins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Hopkins Public Schools</dc:creator>
  <cp:lastModifiedBy>getter</cp:lastModifiedBy>
  <cp:revision>36</cp:revision>
  <dcterms:created xsi:type="dcterms:W3CDTF">2011-01-06T16:15:41Z</dcterms:created>
  <dcterms:modified xsi:type="dcterms:W3CDTF">2012-10-23T15:41:42Z</dcterms:modified>
</cp:coreProperties>
</file>